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Override PartName="/ppt/charts/chart1.xml" ContentType="application/vnd.openxmlformats-officedocument.drawingml.chart+xml"/>
  <Default Extension="rels" ContentType="application/vnd.openxmlformats-package.relationships+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xlsx" ContentType="application/vnd.openxmlformats-officedocument.spreadsheetml.sheet"/>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12"/>
  </p:notesMasterIdLst>
  <p:handoutMasterIdLst>
    <p:handoutMasterId r:id="rId13"/>
  </p:handoutMasterIdLst>
  <p:sldIdLst>
    <p:sldId id="300" r:id="rId2"/>
    <p:sldId id="314" r:id="rId3"/>
    <p:sldId id="361" r:id="rId4"/>
    <p:sldId id="315" r:id="rId5"/>
    <p:sldId id="364" r:id="rId6"/>
    <p:sldId id="365" r:id="rId7"/>
    <p:sldId id="320" r:id="rId8"/>
    <p:sldId id="366" r:id="rId9"/>
    <p:sldId id="323" r:id="rId10"/>
    <p:sldId id="363" r:id="rId11"/>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4032">
          <p15:clr>
            <a:srgbClr val="A4A3A4"/>
          </p15:clr>
        </p15:guide>
        <p15:guide id="2" orient="horz" pos="864">
          <p15:clr>
            <a:srgbClr val="A4A3A4"/>
          </p15:clr>
        </p15:guide>
        <p15:guide id="3" pos="5492">
          <p15:clr>
            <a:srgbClr val="A4A3A4"/>
          </p15:clr>
        </p15:guide>
        <p15:guide id="4"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useTimings="0">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showPr>
  <p:clrMru>
    <a:srgbClr val="FFFF99"/>
    <a:srgbClr val="641B56"/>
    <a:srgbClr val="180F9B"/>
    <a:srgbClr val="002F57"/>
    <a:srgbClr val="201258"/>
    <a:srgbClr val="FFCC99"/>
    <a:srgbClr val="99CCFF"/>
    <a:srgbClr val="CCECFF"/>
    <a:srgbClr val="0061A3"/>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15987" autoAdjust="0"/>
    <p:restoredTop sz="86462" autoAdjust="0"/>
  </p:normalViewPr>
  <p:slideViewPr>
    <p:cSldViewPr snapToGrid="0" showGuides="1">
      <p:cViewPr varScale="1">
        <p:scale>
          <a:sx n="130" d="100"/>
          <a:sy n="130" d="100"/>
        </p:scale>
        <p:origin x="-616" y="-96"/>
      </p:cViewPr>
      <p:guideLst>
        <p:guide orient="horz" pos="4032"/>
        <p:guide orient="horz" pos="864"/>
        <p:guide pos="5492"/>
        <p:guide pos="5472"/>
      </p:guideLst>
    </p:cSldViewPr>
  </p:slideViewPr>
  <p:outlineViewPr>
    <p:cViewPr>
      <p:scale>
        <a:sx n="33" d="100"/>
        <a:sy n="33" d="100"/>
      </p:scale>
      <p:origin x="0" y="-1950"/>
    </p:cViewPr>
  </p:outlineViewPr>
  <p:notesTextViewPr>
    <p:cViewPr>
      <p:scale>
        <a:sx n="3" d="2"/>
        <a:sy n="3" d="2"/>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solidFill>
                  <a:schemeClr val="bg1">
                    <a:lumMod val="95000"/>
                  </a:schemeClr>
                </a:solidFill>
              </a:defRPr>
            </a:pPr>
            <a:r>
              <a:rPr lang="en-US" dirty="0">
                <a:solidFill>
                  <a:schemeClr val="bg1">
                    <a:lumMod val="95000"/>
                  </a:schemeClr>
                </a:solidFill>
              </a:rPr>
              <a:t>NCCV</a:t>
            </a:r>
            <a:r>
              <a:rPr lang="en-US" dirty="0" smtClean="0">
                <a:solidFill>
                  <a:schemeClr val="bg1">
                    <a:lumMod val="95000"/>
                  </a:schemeClr>
                </a:solidFill>
              </a:rPr>
              <a:t> traffic </a:t>
            </a:r>
            <a:r>
              <a:rPr lang="en-US" dirty="0">
                <a:solidFill>
                  <a:schemeClr val="bg1">
                    <a:lumMod val="95000"/>
                  </a:schemeClr>
                </a:solidFill>
              </a:rPr>
              <a:t>by sector</a:t>
            </a:r>
          </a:p>
        </c:rich>
      </c:tx>
      <c:layout/>
    </c:title>
    <c:plotArea>
      <c:layout/>
      <c:pieChart>
        <c:varyColors val="1"/>
        <c:ser>
          <c:idx val="0"/>
          <c:order val="0"/>
          <c:tx>
            <c:strRef>
              <c:f>Sheet1!$B$1</c:f>
              <c:strCache>
                <c:ptCount val="1"/>
                <c:pt idx="0">
                  <c:v>Sales</c:v>
                </c:pt>
              </c:strCache>
            </c:strRef>
          </c:tx>
          <c:cat>
            <c:strRef>
              <c:f>Sheet1!$A$2:$A$4</c:f>
              <c:strCache>
                <c:ptCount val="3"/>
                <c:pt idx="0">
                  <c:v>General Public</c:v>
                </c:pt>
                <c:pt idx="1">
                  <c:v>Government</c:v>
                </c:pt>
                <c:pt idx="2">
                  <c:v>Education</c:v>
                </c:pt>
              </c:strCache>
            </c:strRef>
          </c:cat>
          <c:val>
            <c:numRef>
              <c:f>Sheet1!$B$2:$B$4</c:f>
              <c:numCache>
                <c:formatCode>General</c:formatCode>
                <c:ptCount val="3"/>
                <c:pt idx="0">
                  <c:v>60.0</c:v>
                </c:pt>
                <c:pt idx="1">
                  <c:v>20.0</c:v>
                </c:pt>
                <c:pt idx="2">
                  <c:v>20.0</c:v>
                </c:pt>
              </c:numCache>
            </c:numRef>
          </c:val>
        </c:ser>
        <c:dLbls>
          <c:showPercent val="1"/>
        </c:dLbls>
        <c:firstSliceAng val="0"/>
      </c:pieChart>
    </c:plotArea>
    <c:legend>
      <c:legendPos val="b"/>
      <c:layout/>
      <c:txPr>
        <a:bodyPr/>
        <a:lstStyle/>
        <a:p>
          <a:pPr>
            <a:defRPr>
              <a:solidFill>
                <a:schemeClr val="bg1">
                  <a:lumMod val="95000"/>
                </a:schemeClr>
              </a:solidFill>
            </a:defRPr>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37870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135" y="4561313"/>
            <a:ext cx="5366931" cy="43203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5884" tIns="47101" rIns="95884" bIns="4710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257300" y="719138"/>
            <a:ext cx="4802188" cy="3600450"/>
          </a:xfrm>
          <a:prstGeom prst="rect">
            <a:avLst/>
          </a:prstGeom>
          <a:noFill/>
          <a:ln w="12700">
            <a:solidFill>
              <a:schemeClr val="tx1"/>
            </a:solid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 uri="{53640926-AAD7-44D8-BBD7-CCE9431645EC}">
              <a14:shadowObscured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1"/>
            </a:ext>
          </a:extLst>
        </p:spPr>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26826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485950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74135" y="4561313"/>
            <a:ext cx="5366931" cy="4320375"/>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1978337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385157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320 TB of climate</a:t>
            </a:r>
            <a:r>
              <a:rPr lang="en-US" baseline="0" dirty="0" smtClean="0"/>
              <a:t> data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9184893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74135" y="4561313"/>
            <a:ext cx="5366931" cy="4320375"/>
          </a:xfrm>
          <a:prstGeom prst="rect">
            <a:avLst/>
          </a:prstGeom>
          <a:solidFill>
            <a:srgbClr val="FFFFFF"/>
          </a:solidFill>
          <a:ln>
            <a:solidFill>
              <a:srgbClr val="000000"/>
            </a:solidFill>
            <a:miter lim="800000"/>
            <a:headEnd/>
            <a:tailEnd/>
          </a:ln>
        </p:spPr>
        <p:txBody>
          <a:bodyPr/>
          <a:lstStyle/>
          <a:p>
            <a:pPr marL="171450" indent="-171450">
              <a:buFont typeface="Arial" panose="020B0604020202020204" pitchFamily="34" charset="0"/>
              <a:buChar char="•"/>
            </a:pPr>
            <a:r>
              <a:rPr lang="en-US" altLang="en-US" dirty="0" smtClean="0"/>
              <a:t>Water balance model </a:t>
            </a:r>
            <a:r>
              <a:rPr lang="en-US" altLang="en-US" dirty="0" err="1" smtClean="0"/>
              <a:t>USGS</a:t>
            </a:r>
            <a:endParaRPr lang="en-US" altLang="en-US" dirty="0" smtClean="0"/>
          </a:p>
          <a:p>
            <a:pPr marL="171450" indent="-171450">
              <a:buFont typeface="Arial" panose="020B0604020202020204" pitchFamily="34" charset="0"/>
              <a:buChar char="•"/>
            </a:pPr>
            <a:r>
              <a:rPr lang="en-US" altLang="en-US" dirty="0" smtClean="0"/>
              <a:t>T and P from</a:t>
            </a:r>
            <a:r>
              <a:rPr lang="en-US" altLang="en-US" baseline="0" dirty="0" smtClean="0"/>
              <a:t> all models to get water balance</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74135" y="4561313"/>
            <a:ext cx="5366931" cy="43203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446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pPr lvl="0"/>
            <a:r>
              <a:rPr lang="en-US" altLang="en-US" noProof="0" smtClean="0"/>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104455" name="Rectangle 7"/>
          <p:cNvSpPr>
            <a:spLocks noChangeArrowheads="1"/>
          </p:cNvSpPr>
          <p:nvPr/>
        </p:nvSpPr>
        <p:spPr bwMode="auto">
          <a:xfrm>
            <a:off x="404813" y="6083300"/>
            <a:ext cx="2016125" cy="3937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88900" tIns="44450" rIns="88900" bIns="44450">
            <a:spAutoFit/>
          </a:bodyPr>
          <a:lstStyle>
            <a:lvl1pPr defTabSz="885825">
              <a:defRPr sz="2400">
                <a:solidFill>
                  <a:schemeClr val="tx1"/>
                </a:solidFill>
                <a:latin typeface="Times New Roman" charset="0"/>
              </a:defRPr>
            </a:lvl1pPr>
            <a:lvl2pPr marL="442913" defTabSz="885825">
              <a:defRPr sz="2400">
                <a:solidFill>
                  <a:schemeClr val="tx1"/>
                </a:solidFill>
                <a:latin typeface="Times New Roman" charset="0"/>
              </a:defRPr>
            </a:lvl2pPr>
            <a:lvl3pPr marL="885825" defTabSz="885825">
              <a:defRPr sz="2400">
                <a:solidFill>
                  <a:schemeClr val="tx1"/>
                </a:solidFill>
                <a:latin typeface="Times New Roman" charset="0"/>
              </a:defRPr>
            </a:lvl3pPr>
            <a:lvl4pPr marL="1327150" defTabSz="885825">
              <a:defRPr sz="2400">
                <a:solidFill>
                  <a:schemeClr val="tx1"/>
                </a:solidFill>
                <a:latin typeface="Times New Roman" charset="0"/>
              </a:defRPr>
            </a:lvl4pPr>
            <a:lvl5pPr marL="1770063" defTabSz="885825">
              <a:defRPr sz="2400">
                <a:solidFill>
                  <a:schemeClr val="tx1"/>
                </a:solidFill>
                <a:latin typeface="Times New Roman" charset="0"/>
              </a:defRPr>
            </a:lvl5pPr>
            <a:lvl6pPr marL="2227263" defTabSz="885825" eaLnBrk="0" fontAlgn="base" hangingPunct="0">
              <a:spcBef>
                <a:spcPct val="0"/>
              </a:spcBef>
              <a:spcAft>
                <a:spcPct val="0"/>
              </a:spcAft>
              <a:defRPr sz="2400">
                <a:solidFill>
                  <a:schemeClr val="tx1"/>
                </a:solidFill>
                <a:latin typeface="Times New Roman" charset="0"/>
              </a:defRPr>
            </a:lvl6pPr>
            <a:lvl7pPr marL="2684463" defTabSz="885825" eaLnBrk="0" fontAlgn="base" hangingPunct="0">
              <a:spcBef>
                <a:spcPct val="0"/>
              </a:spcBef>
              <a:spcAft>
                <a:spcPct val="0"/>
              </a:spcAft>
              <a:defRPr sz="2400">
                <a:solidFill>
                  <a:schemeClr val="tx1"/>
                </a:solidFill>
                <a:latin typeface="Times New Roman" charset="0"/>
              </a:defRPr>
            </a:lvl7pPr>
            <a:lvl8pPr marL="3141663" defTabSz="885825" eaLnBrk="0" fontAlgn="base" hangingPunct="0">
              <a:spcBef>
                <a:spcPct val="0"/>
              </a:spcBef>
              <a:spcAft>
                <a:spcPct val="0"/>
              </a:spcAft>
              <a:defRPr sz="2400">
                <a:solidFill>
                  <a:schemeClr val="tx1"/>
                </a:solidFill>
                <a:latin typeface="Times New Roman" charset="0"/>
              </a:defRPr>
            </a:lvl8pPr>
            <a:lvl9pPr marL="3598863" defTabSz="885825" eaLnBrk="0" fontAlgn="base" hangingPunct="0">
              <a:spcBef>
                <a:spcPct val="0"/>
              </a:spcBef>
              <a:spcAft>
                <a:spcPct val="0"/>
              </a:spcAft>
              <a:defRPr sz="2400">
                <a:solidFill>
                  <a:schemeClr val="tx1"/>
                </a:solidFill>
                <a:latin typeface="Times New Roman" charset="0"/>
              </a:defRPr>
            </a:lvl9pPr>
          </a:lstStyle>
          <a:p>
            <a:r>
              <a:rPr lang="en-US" altLang="en-US" sz="1000" b="1">
                <a:solidFill>
                  <a:schemeClr val="bg1"/>
                </a:solidFill>
                <a:latin typeface="Arial" charset="0"/>
              </a:rPr>
              <a:t>U.S. Department of the Interior</a:t>
            </a:r>
          </a:p>
          <a:p>
            <a:r>
              <a:rPr lang="en-US" altLang="en-US" sz="1000" b="1">
                <a:solidFill>
                  <a:schemeClr val="bg1"/>
                </a:solidFill>
                <a:latin typeface="Arial" charset="0"/>
              </a:rPr>
              <a:t>U.S. Geological Survey</a:t>
            </a:r>
          </a:p>
        </p:txBody>
      </p:sp>
      <p:pic>
        <p:nvPicPr>
          <p:cNvPr id="104457" name="Picture 9"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black">
          <a:xfrm>
            <a:off x="457200" y="461963"/>
            <a:ext cx="2057400" cy="7572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3616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981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213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123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012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590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406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571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216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43552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5" name="Picture 11" descr="D:\Vugraph Info\Vugraph Templates\Templates-NEW-NMP and Bureau\ident-small_4_onscreen_png.png"/>
          <p:cNvPicPr>
            <a:picLocks noChangeAspect="1" noChangeArrowheads="1"/>
          </p:cNvPicPr>
          <p:nvPr/>
        </p:nvPicPr>
        <p:blipFill>
          <a:blip r:embed="rId13" cstate="print">
            <a:lum bright="100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black">
          <a:xfrm>
            <a:off x="457200" y="6094413"/>
            <a:ext cx="1143000" cy="4206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1026"/>
          <p:cNvSpPr>
            <a:spLocks noGrp="1" noChangeArrowheads="1"/>
          </p:cNvSpPr>
          <p:nvPr>
            <p:ph type="ctrTitle"/>
          </p:nvPr>
        </p:nvSpPr>
        <p:spPr>
          <a:xfrm>
            <a:off x="457200" y="1431667"/>
            <a:ext cx="8229600" cy="1751762"/>
          </a:xfrm>
        </p:spPr>
        <p:txBody>
          <a:bodyPr wrap="square">
            <a:spAutoFit/>
          </a:bodyPr>
          <a:lstStyle/>
          <a:p>
            <a:pPr algn="ctr"/>
            <a:r>
              <a:rPr lang="en-US" altLang="en-US" sz="3600" dirty="0" smtClean="0"/>
              <a:t>The USGS National</a:t>
            </a:r>
            <a:r>
              <a:rPr lang="en-US" altLang="en-US" sz="3600" dirty="0" smtClean="0"/>
              <a:t> </a:t>
            </a:r>
            <a:br>
              <a:rPr lang="en-US" altLang="en-US" sz="3600" dirty="0" smtClean="0"/>
            </a:br>
            <a:r>
              <a:rPr lang="en-US" altLang="en-US" sz="3600" dirty="0" smtClean="0"/>
              <a:t>Climate </a:t>
            </a:r>
            <a:r>
              <a:rPr lang="en-US" altLang="en-US" sz="3600" dirty="0" smtClean="0"/>
              <a:t>Change Viewer:</a:t>
            </a:r>
            <a:r>
              <a:rPr lang="en-US" altLang="en-US" sz="3600" dirty="0" smtClean="0"/>
              <a:t> a </a:t>
            </a:r>
            <a:r>
              <a:rPr lang="en-US" altLang="en-US" sz="3600" dirty="0" smtClean="0"/>
              <a:t>model visualization web application</a:t>
            </a:r>
            <a:endParaRPr lang="en-US" altLang="en-US" sz="3600" dirty="0"/>
          </a:p>
        </p:txBody>
      </p:sp>
      <p:sp>
        <p:nvSpPr>
          <p:cNvPr id="162819" name="Rectangle 1027"/>
          <p:cNvSpPr>
            <a:spLocks noGrp="1" noChangeArrowheads="1"/>
          </p:cNvSpPr>
          <p:nvPr>
            <p:ph type="subTitle" idx="1"/>
          </p:nvPr>
        </p:nvSpPr>
        <p:spPr>
          <a:xfrm>
            <a:off x="457200" y="3657600"/>
            <a:ext cx="8229600" cy="2209800"/>
          </a:xfrm>
        </p:spPr>
        <p:txBody>
          <a:bodyPr/>
          <a:lstStyle/>
          <a:p>
            <a:r>
              <a:rPr lang="en-US" altLang="en-US" sz="2300" dirty="0" smtClean="0"/>
              <a:t>Jay </a:t>
            </a:r>
            <a:r>
              <a:rPr lang="en-US" altLang="en-US" sz="2300" dirty="0" smtClean="0"/>
              <a:t>Alder &amp; Steve Hostetler</a:t>
            </a:r>
          </a:p>
          <a:p>
            <a:r>
              <a:rPr lang="en-US" altLang="en-US" sz="2300" dirty="0" smtClean="0"/>
              <a:t>Corvallis, Oregon</a:t>
            </a:r>
            <a:endParaRPr lang="en-US" altLang="en-US" sz="1800" dirty="0" smtClean="0"/>
          </a:p>
          <a:p>
            <a:r>
              <a:rPr lang="en-US" altLang="en-US" sz="1800" dirty="0" smtClean="0"/>
              <a:t>USGS, National Research Program, CLU R&amp;D</a:t>
            </a:r>
          </a:p>
          <a:p>
            <a:endParaRPr lang="en-US" altLang="en-US" sz="1800" dirty="0" smtClean="0"/>
          </a:p>
          <a:p>
            <a:r>
              <a:rPr lang="en-US" altLang="en-US" sz="1800" dirty="0" smtClean="0"/>
              <a:t>College of Earth, Ocean and Atmospheric Science,</a:t>
            </a:r>
          </a:p>
          <a:p>
            <a:r>
              <a:rPr lang="en-US" altLang="en-US" sz="1800" dirty="0" smtClean="0"/>
              <a:t>Oregon State University</a:t>
            </a:r>
            <a:endParaRPr lang="en-US" alt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How are the NCCV and GCCV </a:t>
            </a:r>
            <a:br>
              <a:rPr lang="en-US" dirty="0" smtClean="0"/>
            </a:br>
            <a:r>
              <a:rPr lang="en-US" dirty="0" smtClean="0"/>
              <a:t>being used?</a:t>
            </a:r>
            <a:endParaRPr lang="en-US" dirty="0"/>
          </a:p>
        </p:txBody>
      </p:sp>
      <p:graphicFrame>
        <p:nvGraphicFramePr>
          <p:cNvPr id="12" name="Content Placeholder 11"/>
          <p:cNvGraphicFramePr>
            <a:graphicFrameLocks noGrp="1"/>
          </p:cNvGraphicFramePr>
          <p:nvPr>
            <p:ph sz="half" idx="1"/>
          </p:nvPr>
        </p:nvGraphicFramePr>
        <p:xfrm>
          <a:off x="381000" y="1371600"/>
          <a:ext cx="40767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10"/>
          <p:cNvSpPr>
            <a:spLocks noGrp="1"/>
          </p:cNvSpPr>
          <p:nvPr>
            <p:ph sz="half" idx="2"/>
          </p:nvPr>
        </p:nvSpPr>
        <p:spPr>
          <a:xfrm>
            <a:off x="4610100" y="1371600"/>
            <a:ext cx="4076700" cy="5310554"/>
          </a:xfrm>
        </p:spPr>
        <p:txBody>
          <a:bodyPr/>
          <a:lstStyle/>
          <a:p>
            <a:r>
              <a:rPr lang="en-US" dirty="0" smtClean="0"/>
              <a:t>College coursework and assignments</a:t>
            </a:r>
          </a:p>
          <a:p>
            <a:r>
              <a:rPr lang="en-US" dirty="0" smtClean="0"/>
              <a:t>Oregon Climate and Health Profile Report 2014</a:t>
            </a:r>
          </a:p>
          <a:p>
            <a:r>
              <a:rPr lang="en-US" dirty="0" smtClean="0"/>
              <a:t>NPS Reports</a:t>
            </a:r>
          </a:p>
          <a:p>
            <a:r>
              <a:rPr lang="en-US" dirty="0" smtClean="0"/>
              <a:t>Publications and presentations</a:t>
            </a:r>
          </a:p>
          <a:p>
            <a:r>
              <a:rPr lang="en-US" dirty="0" smtClean="0"/>
              <a:t>Maps created:</a:t>
            </a:r>
          </a:p>
          <a:p>
            <a:pPr lvl="1"/>
            <a:r>
              <a:rPr lang="en-US" dirty="0" smtClean="0"/>
              <a:t>NCCV ~172,000</a:t>
            </a:r>
          </a:p>
          <a:p>
            <a:pPr lvl="1"/>
            <a:r>
              <a:rPr lang="en-US" dirty="0" smtClean="0"/>
              <a:t>GCCV ~61,000</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49275" y="329213"/>
            <a:ext cx="8229600" cy="889987"/>
          </a:xfrm>
          <a:noFill/>
          <a:ln/>
        </p:spPr>
        <p:txBody>
          <a:bodyPr wrap="square">
            <a:spAutoFit/>
          </a:bodyPr>
          <a:lstStyle/>
          <a:p>
            <a:r>
              <a:rPr lang="en-US" altLang="en-US" dirty="0" smtClean="0"/>
              <a:t>National Climate Change Viewer</a:t>
            </a:r>
            <a:r>
              <a:rPr lang="en-US" altLang="en-US" sz="2800" dirty="0" smtClean="0"/>
              <a:t/>
            </a:r>
            <a:br>
              <a:rPr lang="en-US" altLang="en-US" sz="2800" dirty="0" smtClean="0"/>
            </a:br>
            <a:r>
              <a:rPr lang="en-US" altLang="en-US" sz="1600" dirty="0" smtClean="0"/>
              <a:t>(</a:t>
            </a:r>
            <a:r>
              <a:rPr lang="en-US" altLang="en-US" sz="1400" dirty="0" smtClean="0"/>
              <a:t>http://</a:t>
            </a:r>
            <a:r>
              <a:rPr lang="en-US" altLang="en-US" sz="1400" dirty="0" err="1" smtClean="0"/>
              <a:t>www.usgs.gov/climate_landuse/clu_rd/nccv.asp</a:t>
            </a:r>
            <a:r>
              <a:rPr lang="en-US" altLang="en-US" sz="1400" dirty="0" smtClean="0"/>
              <a:t>; d</a:t>
            </a:r>
            <a:r>
              <a:rPr lang="en-US" sz="1400" dirty="0" smtClean="0"/>
              <a:t>oi:10.5066/F7W9575T) </a:t>
            </a:r>
            <a:endParaRPr lang="en-US" altLang="en-US" sz="1400" dirty="0"/>
          </a:p>
        </p:txBody>
      </p:sp>
      <p:pic>
        <p:nvPicPr>
          <p:cNvPr id="169990" name="Picture 6"/>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3689498" y="1397479"/>
            <a:ext cx="5050657" cy="36440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cap="flat" cmpd="sng">
                <a:solidFill>
                  <a:schemeClr val="tx1"/>
                </a:solidFill>
                <a:prstDash val="solid"/>
                <a:miter lim="800000"/>
                <a:headEnd/>
                <a:tailEnd/>
              </a14:hiddenLine>
            </a:ext>
          </a:extLst>
        </p:spPr>
      </p:pic>
      <p:sp>
        <p:nvSpPr>
          <p:cNvPr id="5" name="Rectangle 3"/>
          <p:cNvSpPr txBox="1">
            <a:spLocks noChangeArrowheads="1"/>
          </p:cNvSpPr>
          <p:nvPr/>
        </p:nvSpPr>
        <p:spPr bwMode="auto">
          <a:xfrm>
            <a:off x="457199" y="1397479"/>
            <a:ext cx="3136606" cy="22479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a:lstStyle>
          <a:p>
            <a:r>
              <a:rPr lang="en-US" altLang="en-US" sz="2000" kern="0" dirty="0" smtClean="0"/>
              <a:t>30 CMIP5/IPCC models</a:t>
            </a:r>
          </a:p>
          <a:p>
            <a:r>
              <a:rPr lang="en-US" altLang="en-US" sz="2000" kern="0" dirty="0" smtClean="0"/>
              <a:t>Temperature and precipitation downscaled to 800 </a:t>
            </a:r>
            <a:r>
              <a:rPr lang="en-US" altLang="en-US" sz="2000" kern="0" dirty="0" err="1" smtClean="0"/>
              <a:t>m</a:t>
            </a:r>
            <a:r>
              <a:rPr lang="en-US" altLang="en-US" sz="2000" kern="0" dirty="0" smtClean="0"/>
              <a:t> grid by NASA</a:t>
            </a:r>
          </a:p>
          <a:p>
            <a:r>
              <a:rPr lang="en-US" altLang="en-US" sz="2000" kern="0" dirty="0" smtClean="0"/>
              <a:t>Water balance modeling at 800 </a:t>
            </a:r>
            <a:r>
              <a:rPr lang="en-US" altLang="en-US" sz="2000" kern="0" dirty="0" err="1" smtClean="0"/>
              <a:t>m</a:t>
            </a:r>
            <a:endParaRPr lang="en-US" altLang="en-US" sz="2000" kern="0" dirty="0" smtClean="0"/>
          </a:p>
          <a:p>
            <a:r>
              <a:rPr lang="en-US" altLang="en-US" sz="2000" kern="0" dirty="0" smtClean="0"/>
              <a:t>Averaged over U.S., states, counties and USGS HUCs (watershed units)</a:t>
            </a:r>
          </a:p>
          <a:p>
            <a:endParaRPr lang="en-US" altLang="en-US" sz="2400" kern="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17822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76200"/>
            <a:ext cx="8305800" cy="1143000"/>
          </a:xfrm>
        </p:spPr>
        <p:txBody>
          <a:bodyPr/>
          <a:lstStyle/>
          <a:p>
            <a:r>
              <a:rPr lang="en-US" altLang="en-US" dirty="0" smtClean="0"/>
              <a:t>Why is this information important?</a:t>
            </a:r>
            <a:endParaRPr lang="en-US" altLang="en-US" dirty="0"/>
          </a:p>
        </p:txBody>
      </p:sp>
      <p:sp>
        <p:nvSpPr>
          <p:cNvPr id="163843" name="Rectangle 3"/>
          <p:cNvSpPr>
            <a:spLocks noGrp="1" noChangeArrowheads="1"/>
          </p:cNvSpPr>
          <p:nvPr>
            <p:ph type="body" idx="1"/>
          </p:nvPr>
        </p:nvSpPr>
        <p:spPr>
          <a:xfrm>
            <a:off x="381000" y="1229833"/>
            <a:ext cx="8305800" cy="4495800"/>
          </a:xfrm>
        </p:spPr>
        <p:txBody>
          <a:bodyPr/>
          <a:lstStyle/>
          <a:p>
            <a:r>
              <a:rPr lang="en-US" altLang="en-US" sz="2400" dirty="0" smtClean="0"/>
              <a:t>Synthesizes and translates huge volumes of IPCC climate model results into an understandable, informative, and accessible format</a:t>
            </a:r>
          </a:p>
          <a:p>
            <a:r>
              <a:rPr lang="en-US" altLang="en-US" sz="2400" dirty="0" smtClean="0"/>
              <a:t>Models water balance through the 21</a:t>
            </a:r>
            <a:r>
              <a:rPr lang="en-US" altLang="en-US" sz="2400" baseline="30000" dirty="0" smtClean="0"/>
              <a:t>st</a:t>
            </a:r>
            <a:r>
              <a:rPr lang="en-US" altLang="en-US" sz="2400" dirty="0" smtClean="0"/>
              <a:t> century for the continental U.S.</a:t>
            </a:r>
          </a:p>
          <a:p>
            <a:r>
              <a:rPr lang="en-US" sz="2400" dirty="0" smtClean="0"/>
              <a:t>Provides data in geographic units: states, counties, USGS hydrologic units</a:t>
            </a:r>
            <a:endParaRPr lang="en-US" altLang="en-US" sz="2400" dirty="0" smtClean="0"/>
          </a:p>
          <a:p>
            <a:r>
              <a:rPr lang="en-US" altLang="en-US" sz="2400" dirty="0" smtClean="0"/>
              <a:t>Provides managers and policy makers with web applications to access and view data and to get information about water-resource questions </a:t>
            </a:r>
          </a:p>
          <a:p>
            <a:r>
              <a:rPr lang="en-US" altLang="en-US" sz="2400" dirty="0" smtClean="0"/>
              <a:t>Data is valuable for further climate-related research</a:t>
            </a:r>
            <a:endParaRPr lang="en-US" alt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4638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76200"/>
            <a:ext cx="8305800" cy="1143000"/>
          </a:xfrm>
        </p:spPr>
        <p:txBody>
          <a:bodyPr/>
          <a:lstStyle/>
          <a:p>
            <a:r>
              <a:rPr lang="en-US" altLang="en-US" dirty="0" smtClean="0"/>
              <a:t>What’s available on the viewer? </a:t>
            </a:r>
            <a:endParaRPr lang="en-US" altLang="en-US" dirty="0"/>
          </a:p>
        </p:txBody>
      </p:sp>
      <p:sp>
        <p:nvSpPr>
          <p:cNvPr id="163843" name="Rectangle 3"/>
          <p:cNvSpPr>
            <a:spLocks noGrp="1" noChangeArrowheads="1"/>
          </p:cNvSpPr>
          <p:nvPr>
            <p:ph type="body" idx="1"/>
          </p:nvPr>
        </p:nvSpPr>
        <p:spPr>
          <a:xfrm>
            <a:off x="381000" y="1371600"/>
            <a:ext cx="4114800" cy="4495800"/>
          </a:xfrm>
        </p:spPr>
        <p:txBody>
          <a:bodyPr/>
          <a:lstStyle/>
          <a:p>
            <a:r>
              <a:rPr lang="en-US" altLang="en-US" sz="2000" dirty="0" smtClean="0"/>
              <a:t>Simple</a:t>
            </a:r>
            <a:r>
              <a:rPr lang="en-US" altLang="en-US" sz="2000" dirty="0" smtClean="0"/>
              <a:t>, clean </a:t>
            </a:r>
            <a:r>
              <a:rPr lang="en-US" altLang="en-US" sz="2000" dirty="0"/>
              <a:t>interface</a:t>
            </a:r>
          </a:p>
          <a:p>
            <a:r>
              <a:rPr lang="en-US" altLang="en-US" sz="2000" dirty="0" smtClean="0"/>
              <a:t>How-to-use tutorial (pdf)</a:t>
            </a:r>
          </a:p>
          <a:p>
            <a:r>
              <a:rPr lang="en-US" altLang="en-US" sz="2000" kern="0" dirty="0" smtClean="0"/>
              <a:t>Maps, graphs charts</a:t>
            </a:r>
          </a:p>
          <a:p>
            <a:r>
              <a:rPr lang="en-US" altLang="en-US" sz="2000" dirty="0" smtClean="0"/>
              <a:t>Summaries (</a:t>
            </a:r>
            <a:r>
              <a:rPr lang="en-US" altLang="en-US" sz="2000" dirty="0" err="1" smtClean="0"/>
              <a:t>pdf</a:t>
            </a:r>
            <a:r>
              <a:rPr lang="en-US" altLang="en-US" sz="2000" dirty="0" smtClean="0"/>
              <a:t>)</a:t>
            </a:r>
            <a:endParaRPr lang="en-US" altLang="en-US" sz="2000" dirty="0"/>
          </a:p>
          <a:p>
            <a:r>
              <a:rPr lang="en-US" altLang="en-US" sz="2000" kern="0" dirty="0" smtClean="0"/>
              <a:t>Data (spreadsheet</a:t>
            </a:r>
            <a:r>
              <a:rPr lang="en-US" altLang="en-US" sz="2000" kern="0" dirty="0" smtClean="0"/>
              <a:t>)</a:t>
            </a:r>
          </a:p>
          <a:p>
            <a:endParaRPr lang="en-US" altLang="en-US" sz="2000" dirty="0" smtClean="0"/>
          </a:p>
          <a:p>
            <a:r>
              <a:rPr lang="en-US" altLang="en-US" sz="2000" kern="0" dirty="0" smtClean="0"/>
              <a:t>Variables:</a:t>
            </a:r>
          </a:p>
          <a:p>
            <a:pPr lvl="1"/>
            <a:r>
              <a:rPr lang="en-US" altLang="en-US" sz="1600" dirty="0" smtClean="0"/>
              <a:t>Min/max temperature</a:t>
            </a:r>
          </a:p>
          <a:p>
            <a:pPr lvl="1"/>
            <a:r>
              <a:rPr lang="en-US" altLang="en-US" sz="1600" dirty="0" smtClean="0"/>
              <a:t>Precipitation</a:t>
            </a:r>
          </a:p>
          <a:p>
            <a:pPr lvl="1"/>
            <a:r>
              <a:rPr lang="en-US" altLang="en-US" sz="1600" dirty="0" smtClean="0"/>
              <a:t>Runoff</a:t>
            </a:r>
          </a:p>
          <a:p>
            <a:pPr lvl="1"/>
            <a:r>
              <a:rPr lang="en-US" altLang="en-US" sz="1600" kern="0" dirty="0" smtClean="0"/>
              <a:t>Snow</a:t>
            </a:r>
          </a:p>
          <a:p>
            <a:pPr lvl="1"/>
            <a:r>
              <a:rPr lang="en-US" altLang="en-US" sz="1600" dirty="0" smtClean="0"/>
              <a:t>Soil moisture</a:t>
            </a:r>
          </a:p>
          <a:p>
            <a:pPr lvl="1"/>
            <a:r>
              <a:rPr lang="en-US" altLang="en-US" sz="1600" kern="0" dirty="0" smtClean="0"/>
              <a:t>Evaporative deficit</a:t>
            </a:r>
          </a:p>
          <a:p>
            <a:pPr lvl="1"/>
            <a:endParaRPr lang="en-US" altLang="en-US" sz="1600" kern="0" dirty="0" smtClean="0"/>
          </a:p>
          <a:p>
            <a:endParaRPr lang="en-US" altLang="en-US" sz="2000" dirty="0"/>
          </a:p>
        </p:txBody>
      </p:sp>
      <p:pic>
        <p:nvPicPr>
          <p:cNvPr id="3074" name="Picture 2"/>
          <p:cNvPicPr>
            <a:picLocks noChangeAspect="1" noChangeArrowheads="1"/>
          </p:cNvPicPr>
          <p:nvPr/>
        </p:nvPicPr>
        <p:blipFill>
          <a:blip r:embed="rId3"/>
          <a:stretch>
            <a:fillRect/>
          </a:stretch>
        </p:blipFill>
        <p:spPr bwMode="auto">
          <a:xfrm>
            <a:off x="3820123" y="1236010"/>
            <a:ext cx="4855717" cy="45758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1014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down the NCCV charts</a:t>
            </a:r>
            <a:endParaRPr lang="en-US" dirty="0"/>
          </a:p>
        </p:txBody>
      </p:sp>
      <p:pic>
        <p:nvPicPr>
          <p:cNvPr id="4" name="Content Placeholder 3" descr="Screen Shot 2014-12-09 at 11.17.41 AM.png"/>
          <p:cNvPicPr>
            <a:picLocks noGrp="1" noChangeAspect="1"/>
          </p:cNvPicPr>
          <p:nvPr>
            <p:ph idx="1"/>
          </p:nvPr>
        </p:nvPicPr>
        <p:blipFill>
          <a:blip r:embed="rId2"/>
          <a:srcRect l="-391" r="-145"/>
          <a:stretch>
            <a:fillRect/>
          </a:stretch>
        </p:blipFill>
        <p:spPr>
          <a:xfrm>
            <a:off x="2743200" y="1371600"/>
            <a:ext cx="3657600" cy="3428161"/>
          </a:xfrm>
        </p:spPr>
      </p:pic>
      <p:pic>
        <p:nvPicPr>
          <p:cNvPr id="5" name="Picture 4" descr="Screen Shot 2014-12-09 at 11.17.50 AM.png"/>
          <p:cNvPicPr>
            <a:picLocks noChangeAspect="1"/>
          </p:cNvPicPr>
          <p:nvPr/>
        </p:nvPicPr>
        <p:blipFill>
          <a:blip r:embed="rId3"/>
          <a:stretch>
            <a:fillRect/>
          </a:stretch>
        </p:blipFill>
        <p:spPr>
          <a:xfrm>
            <a:off x="2744543" y="5028345"/>
            <a:ext cx="3657600" cy="1088390"/>
          </a:xfrm>
          <a:prstGeom prst="rect">
            <a:avLst/>
          </a:prstGeom>
        </p:spPr>
      </p:pic>
      <p:sp>
        <p:nvSpPr>
          <p:cNvPr id="6" name="TextBox 5"/>
          <p:cNvSpPr txBox="1"/>
          <p:nvPr/>
        </p:nvSpPr>
        <p:spPr>
          <a:xfrm>
            <a:off x="323037" y="4440556"/>
            <a:ext cx="2057400" cy="830997"/>
          </a:xfrm>
          <a:prstGeom prst="rect">
            <a:avLst/>
          </a:prstGeom>
          <a:noFill/>
          <a:ln>
            <a:solidFill>
              <a:schemeClr val="tx1"/>
            </a:solidFill>
          </a:ln>
        </p:spPr>
        <p:txBody>
          <a:bodyPr wrap="none" rtlCol="0">
            <a:spAutoFit/>
          </a:bodyPr>
          <a:lstStyle/>
          <a:p>
            <a:r>
              <a:rPr lang="en-US" sz="1600" dirty="0" err="1" smtClean="0">
                <a:solidFill>
                  <a:schemeClr val="bg1">
                    <a:lumMod val="95000"/>
                  </a:schemeClr>
                </a:solidFill>
              </a:rPr>
              <a:t>Climograph</a:t>
            </a:r>
            <a:r>
              <a:rPr lang="en-US" sz="1600" dirty="0" smtClean="0">
                <a:solidFill>
                  <a:schemeClr val="bg1">
                    <a:lumMod val="95000"/>
                  </a:schemeClr>
                </a:solidFill>
              </a:rPr>
              <a:t> displays </a:t>
            </a:r>
          </a:p>
          <a:p>
            <a:r>
              <a:rPr lang="en-US" sz="1600" dirty="0" smtClean="0">
                <a:solidFill>
                  <a:schemeClr val="bg1">
                    <a:lumMod val="95000"/>
                  </a:schemeClr>
                </a:solidFill>
              </a:rPr>
              <a:t>change throughout </a:t>
            </a:r>
          </a:p>
          <a:p>
            <a:r>
              <a:rPr lang="en-US" sz="1600" dirty="0" smtClean="0">
                <a:solidFill>
                  <a:schemeClr val="bg1">
                    <a:lumMod val="95000"/>
                  </a:schemeClr>
                </a:solidFill>
              </a:rPr>
              <a:t>the year</a:t>
            </a:r>
            <a:endParaRPr lang="en-US" sz="1600" dirty="0">
              <a:solidFill>
                <a:schemeClr val="bg1">
                  <a:lumMod val="95000"/>
                </a:schemeClr>
              </a:solidFill>
            </a:endParaRPr>
          </a:p>
        </p:txBody>
      </p:sp>
      <p:cxnSp>
        <p:nvCxnSpPr>
          <p:cNvPr id="8" name="Straight Arrow Connector 7"/>
          <p:cNvCxnSpPr>
            <a:stCxn id="6" idx="3"/>
          </p:cNvCxnSpPr>
          <p:nvPr/>
        </p:nvCxnSpPr>
        <p:spPr bwMode="auto">
          <a:xfrm flipV="1">
            <a:off x="2380437" y="4230309"/>
            <a:ext cx="739648" cy="62574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p:spPr>
      </p:cxnSp>
      <p:sp>
        <p:nvSpPr>
          <p:cNvPr id="10" name="TextBox 9"/>
          <p:cNvSpPr txBox="1"/>
          <p:nvPr/>
        </p:nvSpPr>
        <p:spPr>
          <a:xfrm>
            <a:off x="6787459" y="2580188"/>
            <a:ext cx="2057400" cy="1569660"/>
          </a:xfrm>
          <a:prstGeom prst="rect">
            <a:avLst/>
          </a:prstGeom>
          <a:noFill/>
          <a:ln>
            <a:solidFill>
              <a:schemeClr val="tx1"/>
            </a:solidFill>
          </a:ln>
        </p:spPr>
        <p:txBody>
          <a:bodyPr wrap="square" rtlCol="0">
            <a:spAutoFit/>
          </a:bodyPr>
          <a:lstStyle/>
          <a:p>
            <a:r>
              <a:rPr lang="en-US" sz="1600" dirty="0" smtClean="0">
                <a:solidFill>
                  <a:schemeClr val="bg1">
                    <a:lumMod val="95000"/>
                  </a:schemeClr>
                </a:solidFill>
              </a:rPr>
              <a:t>Histogram displays </a:t>
            </a:r>
          </a:p>
          <a:p>
            <a:r>
              <a:rPr lang="en-US" sz="1600" dirty="0" smtClean="0">
                <a:solidFill>
                  <a:schemeClr val="bg1">
                    <a:lumMod val="95000"/>
                  </a:schemeClr>
                </a:solidFill>
              </a:rPr>
              <a:t>the spread between </a:t>
            </a:r>
          </a:p>
          <a:p>
            <a:r>
              <a:rPr lang="en-US" sz="1600" dirty="0" smtClean="0">
                <a:solidFill>
                  <a:schemeClr val="bg1">
                    <a:lumMod val="95000"/>
                  </a:schemeClr>
                </a:solidFill>
              </a:rPr>
              <a:t>the 30 models, which indicate model agreement and outliers</a:t>
            </a:r>
          </a:p>
        </p:txBody>
      </p:sp>
      <p:cxnSp>
        <p:nvCxnSpPr>
          <p:cNvPr id="11" name="Straight Arrow Connector 10"/>
          <p:cNvCxnSpPr>
            <a:stCxn id="10" idx="1"/>
          </p:cNvCxnSpPr>
          <p:nvPr/>
        </p:nvCxnSpPr>
        <p:spPr bwMode="auto">
          <a:xfrm rot="10800000" flipV="1">
            <a:off x="5929923" y="3365017"/>
            <a:ext cx="857536" cy="83574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p:spPr>
      </p:cxnSp>
      <p:sp>
        <p:nvSpPr>
          <p:cNvPr id="14" name="TextBox 13"/>
          <p:cNvSpPr txBox="1"/>
          <p:nvPr/>
        </p:nvSpPr>
        <p:spPr>
          <a:xfrm>
            <a:off x="6787459" y="4627847"/>
            <a:ext cx="2057400" cy="1569660"/>
          </a:xfrm>
          <a:prstGeom prst="rect">
            <a:avLst/>
          </a:prstGeom>
          <a:noFill/>
          <a:ln>
            <a:solidFill>
              <a:schemeClr val="tx1"/>
            </a:solidFill>
          </a:ln>
        </p:spPr>
        <p:txBody>
          <a:bodyPr wrap="square" rtlCol="0">
            <a:spAutoFit/>
          </a:bodyPr>
          <a:lstStyle/>
          <a:p>
            <a:r>
              <a:rPr lang="en-US" sz="1600" dirty="0" smtClean="0">
                <a:solidFill>
                  <a:schemeClr val="bg1">
                    <a:lumMod val="95000"/>
                  </a:schemeClr>
                </a:solidFill>
              </a:rPr>
              <a:t>Time series display </a:t>
            </a:r>
          </a:p>
          <a:p>
            <a:r>
              <a:rPr lang="en-US" sz="1600" dirty="0" smtClean="0">
                <a:solidFill>
                  <a:schemeClr val="bg1">
                    <a:lumMod val="95000"/>
                  </a:schemeClr>
                </a:solidFill>
              </a:rPr>
              <a:t>changes from </a:t>
            </a:r>
          </a:p>
          <a:p>
            <a:r>
              <a:rPr lang="en-US" sz="1600" dirty="0" smtClean="0">
                <a:solidFill>
                  <a:schemeClr val="bg1">
                    <a:lumMod val="95000"/>
                  </a:schemeClr>
                </a:solidFill>
              </a:rPr>
              <a:t>1950-2100 and differences between the low and high emission scenarios</a:t>
            </a:r>
          </a:p>
        </p:txBody>
      </p:sp>
      <p:cxnSp>
        <p:nvCxnSpPr>
          <p:cNvPr id="15" name="Straight Arrow Connector 14"/>
          <p:cNvCxnSpPr>
            <a:stCxn id="14" idx="1"/>
          </p:cNvCxnSpPr>
          <p:nvPr/>
        </p:nvCxnSpPr>
        <p:spPr bwMode="auto">
          <a:xfrm rot="10800000" flipV="1">
            <a:off x="6020165" y="5412677"/>
            <a:ext cx="767294" cy="3772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p:spPr>
      </p:cxnSp>
      <p:sp>
        <p:nvSpPr>
          <p:cNvPr id="19" name="TextBox 18"/>
          <p:cNvSpPr txBox="1"/>
          <p:nvPr/>
        </p:nvSpPr>
        <p:spPr>
          <a:xfrm>
            <a:off x="323037" y="1942762"/>
            <a:ext cx="2057400" cy="830997"/>
          </a:xfrm>
          <a:prstGeom prst="rect">
            <a:avLst/>
          </a:prstGeom>
          <a:noFill/>
          <a:ln>
            <a:solidFill>
              <a:schemeClr val="tx1"/>
            </a:solidFill>
          </a:ln>
        </p:spPr>
        <p:txBody>
          <a:bodyPr wrap="square" rtlCol="0">
            <a:spAutoFit/>
          </a:bodyPr>
          <a:lstStyle/>
          <a:p>
            <a:r>
              <a:rPr lang="en-US" sz="1600" dirty="0" smtClean="0">
                <a:solidFill>
                  <a:schemeClr val="bg1">
                    <a:lumMod val="95000"/>
                  </a:schemeClr>
                </a:solidFill>
              </a:rPr>
              <a:t>Maps of future minus present anomalies</a:t>
            </a:r>
            <a:endParaRPr lang="en-US" sz="1600" dirty="0">
              <a:solidFill>
                <a:schemeClr val="bg1">
                  <a:lumMod val="95000"/>
                </a:schemeClr>
              </a:solidFill>
            </a:endParaRPr>
          </a:p>
        </p:txBody>
      </p:sp>
      <p:cxnSp>
        <p:nvCxnSpPr>
          <p:cNvPr id="20" name="Straight Arrow Connector 19"/>
          <p:cNvCxnSpPr>
            <a:stCxn id="19" idx="3"/>
          </p:cNvCxnSpPr>
          <p:nvPr/>
        </p:nvCxnSpPr>
        <p:spPr bwMode="auto">
          <a:xfrm>
            <a:off x="2380437" y="2358261"/>
            <a:ext cx="1059657" cy="1911"/>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tretch>
            <a:fillRect/>
          </a:stretch>
        </p:blipFill>
        <p:spPr bwMode="auto">
          <a:xfrm>
            <a:off x="3223458" y="2518849"/>
            <a:ext cx="2755400" cy="259637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1682" name="Rectangle 2"/>
          <p:cNvSpPr>
            <a:spLocks noGrp="1" noChangeArrowheads="1"/>
          </p:cNvSpPr>
          <p:nvPr>
            <p:ph type="title"/>
          </p:nvPr>
        </p:nvSpPr>
        <p:spPr>
          <a:xfrm>
            <a:off x="457200" y="346833"/>
            <a:ext cx="8305800" cy="643766"/>
          </a:xfrm>
          <a:noFill/>
          <a:ln/>
        </p:spPr>
        <p:txBody>
          <a:bodyPr>
            <a:spAutoFit/>
          </a:bodyPr>
          <a:lstStyle/>
          <a:p>
            <a:r>
              <a:rPr lang="en-US" altLang="en-US" dirty="0" smtClean="0"/>
              <a:t>Telescoping USGS Hydrologic Units</a:t>
            </a:r>
            <a:endParaRPr lang="en-US" altLang="en-US" sz="2800" dirty="0"/>
          </a:p>
        </p:txBody>
      </p:sp>
      <p:sp>
        <p:nvSpPr>
          <p:cNvPr id="11" name="TextBox 10"/>
          <p:cNvSpPr txBox="1"/>
          <p:nvPr/>
        </p:nvSpPr>
        <p:spPr>
          <a:xfrm>
            <a:off x="1383108" y="1752600"/>
            <a:ext cx="882974" cy="707886"/>
          </a:xfrm>
          <a:prstGeom prst="rect">
            <a:avLst/>
          </a:prstGeom>
          <a:noFill/>
        </p:spPr>
        <p:txBody>
          <a:bodyPr wrap="none" rtlCol="0">
            <a:spAutoFit/>
          </a:bodyPr>
          <a:lstStyle/>
          <a:p>
            <a:pPr algn="ctr"/>
            <a:endParaRPr lang="en-US" sz="2000" b="1" dirty="0" smtClean="0">
              <a:solidFill>
                <a:schemeClr val="bg1"/>
              </a:solidFill>
            </a:endParaRPr>
          </a:p>
          <a:p>
            <a:pPr algn="ctr"/>
            <a:r>
              <a:rPr lang="en-US" sz="2000" b="1" dirty="0" smtClean="0">
                <a:solidFill>
                  <a:schemeClr val="bg1"/>
                </a:solidFill>
              </a:rPr>
              <a:t>HUC2</a:t>
            </a:r>
          </a:p>
        </p:txBody>
      </p:sp>
      <p:sp>
        <p:nvSpPr>
          <p:cNvPr id="13" name="TextBox 12"/>
          <p:cNvSpPr txBox="1"/>
          <p:nvPr/>
        </p:nvSpPr>
        <p:spPr>
          <a:xfrm>
            <a:off x="4149029" y="1752600"/>
            <a:ext cx="882974" cy="707886"/>
          </a:xfrm>
          <a:prstGeom prst="rect">
            <a:avLst/>
          </a:prstGeom>
          <a:noFill/>
        </p:spPr>
        <p:txBody>
          <a:bodyPr wrap="none" rtlCol="0">
            <a:spAutoFit/>
          </a:bodyPr>
          <a:lstStyle/>
          <a:p>
            <a:pPr algn="ctr"/>
            <a:endParaRPr lang="en-US" sz="2000" b="1" dirty="0" smtClean="0">
              <a:solidFill>
                <a:schemeClr val="bg1"/>
              </a:solidFill>
            </a:endParaRPr>
          </a:p>
          <a:p>
            <a:pPr algn="ctr"/>
            <a:r>
              <a:rPr lang="en-US" sz="2000" b="1" dirty="0" smtClean="0">
                <a:solidFill>
                  <a:schemeClr val="bg1"/>
                </a:solidFill>
              </a:rPr>
              <a:t>HUC4</a:t>
            </a:r>
          </a:p>
        </p:txBody>
      </p:sp>
      <p:sp>
        <p:nvSpPr>
          <p:cNvPr id="14" name="TextBox 13"/>
          <p:cNvSpPr txBox="1"/>
          <p:nvPr/>
        </p:nvSpPr>
        <p:spPr>
          <a:xfrm>
            <a:off x="6930948" y="1727223"/>
            <a:ext cx="882974" cy="707886"/>
          </a:xfrm>
          <a:prstGeom prst="rect">
            <a:avLst/>
          </a:prstGeom>
          <a:noFill/>
        </p:spPr>
        <p:txBody>
          <a:bodyPr wrap="none" rtlCol="0">
            <a:spAutoFit/>
          </a:bodyPr>
          <a:lstStyle/>
          <a:p>
            <a:pPr algn="ctr"/>
            <a:endParaRPr lang="en-US" sz="2000" b="1" dirty="0" smtClean="0">
              <a:solidFill>
                <a:schemeClr val="bg1"/>
              </a:solidFill>
            </a:endParaRPr>
          </a:p>
          <a:p>
            <a:pPr algn="ctr"/>
            <a:r>
              <a:rPr lang="en-US" sz="2000" b="1" dirty="0" smtClean="0">
                <a:solidFill>
                  <a:schemeClr val="bg1"/>
                </a:solidFill>
              </a:rPr>
              <a:t>HUC8</a:t>
            </a:r>
          </a:p>
        </p:txBody>
      </p:sp>
      <p:sp>
        <p:nvSpPr>
          <p:cNvPr id="15" name="TextBox 14"/>
          <p:cNvSpPr txBox="1"/>
          <p:nvPr/>
        </p:nvSpPr>
        <p:spPr>
          <a:xfrm>
            <a:off x="820034" y="1265558"/>
            <a:ext cx="7537640" cy="461665"/>
          </a:xfrm>
          <a:prstGeom prst="rect">
            <a:avLst/>
          </a:prstGeom>
          <a:noFill/>
        </p:spPr>
        <p:txBody>
          <a:bodyPr wrap="none" rtlCol="0">
            <a:spAutoFit/>
          </a:bodyPr>
          <a:lstStyle/>
          <a:p>
            <a:pPr algn="ctr"/>
            <a:r>
              <a:rPr lang="en-US" sz="2400" b="1" dirty="0" smtClean="0">
                <a:solidFill>
                  <a:schemeClr val="bg1"/>
                </a:solidFill>
              </a:rPr>
              <a:t>Change in March snow water equivalent 2050-2079</a:t>
            </a:r>
          </a:p>
        </p:txBody>
      </p:sp>
      <p:pic>
        <p:nvPicPr>
          <p:cNvPr id="1026" name="Picture 2"/>
          <p:cNvPicPr>
            <a:picLocks noChangeAspect="1" noChangeArrowheads="1"/>
          </p:cNvPicPr>
          <p:nvPr/>
        </p:nvPicPr>
        <p:blipFill>
          <a:blip r:embed="rId4"/>
          <a:stretch>
            <a:fillRect/>
          </a:stretch>
        </p:blipFill>
        <p:spPr bwMode="auto">
          <a:xfrm>
            <a:off x="448754" y="2518313"/>
            <a:ext cx="2751683" cy="259629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cxnSp>
        <p:nvCxnSpPr>
          <p:cNvPr id="4" name="Straight Arrow Connector 3"/>
          <p:cNvCxnSpPr/>
          <p:nvPr/>
        </p:nvCxnSpPr>
        <p:spPr bwMode="auto">
          <a:xfrm flipV="1">
            <a:off x="713154" y="3126154"/>
            <a:ext cx="3302000" cy="214923"/>
          </a:xfrm>
          <a:prstGeom prst="straightConnector1">
            <a:avLst/>
          </a:prstGeom>
          <a:solidFill>
            <a:schemeClr val="accent1"/>
          </a:solidFill>
          <a:ln w="34925" cap="flat" cmpd="sng" algn="ctr">
            <a:solidFill>
              <a:srgbClr val="0070C0"/>
            </a:solidFill>
            <a:prstDash val="solid"/>
            <a:round/>
            <a:headEnd type="oval" w="med" len="med"/>
            <a:tailEnd type="arrow"/>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pic>
        <p:nvPicPr>
          <p:cNvPr id="1028" name="Picture 4"/>
          <p:cNvPicPr>
            <a:picLocks noChangeAspect="1" noChangeArrowheads="1"/>
          </p:cNvPicPr>
          <p:nvPr/>
        </p:nvPicPr>
        <p:blipFill>
          <a:blip r:embed="rId5"/>
          <a:stretch>
            <a:fillRect/>
          </a:stretch>
        </p:blipFill>
        <p:spPr bwMode="auto">
          <a:xfrm>
            <a:off x="6020330" y="2530794"/>
            <a:ext cx="2732435" cy="257170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cxnSp>
        <p:nvCxnSpPr>
          <p:cNvPr id="12" name="Straight Arrow Connector 11"/>
          <p:cNvCxnSpPr/>
          <p:nvPr/>
        </p:nvCxnSpPr>
        <p:spPr bwMode="auto">
          <a:xfrm>
            <a:off x="4415692" y="3165231"/>
            <a:ext cx="2921000" cy="166077"/>
          </a:xfrm>
          <a:prstGeom prst="straightConnector1">
            <a:avLst/>
          </a:prstGeom>
          <a:solidFill>
            <a:schemeClr val="accent1"/>
          </a:solidFill>
          <a:ln w="34925" cap="flat" cmpd="sng" algn="ctr">
            <a:solidFill>
              <a:srgbClr val="0070C0"/>
            </a:solidFill>
            <a:prstDash val="solid"/>
            <a:round/>
            <a:headEnd type="oval" w="med" len="med"/>
            <a:tailEnd type="arrow"/>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sp>
        <p:nvSpPr>
          <p:cNvPr id="16" name="TextBox 15"/>
          <p:cNvSpPr txBox="1"/>
          <p:nvPr/>
        </p:nvSpPr>
        <p:spPr>
          <a:xfrm>
            <a:off x="450012" y="5171473"/>
            <a:ext cx="2747036" cy="400110"/>
          </a:xfrm>
          <a:prstGeom prst="rect">
            <a:avLst/>
          </a:prstGeom>
          <a:noFill/>
        </p:spPr>
        <p:txBody>
          <a:bodyPr wrap="square" rtlCol="0">
            <a:spAutoFit/>
          </a:bodyPr>
          <a:lstStyle/>
          <a:p>
            <a:pPr algn="ctr"/>
            <a:r>
              <a:rPr lang="en-US" sz="2000" b="1" dirty="0" smtClean="0">
                <a:solidFill>
                  <a:schemeClr val="bg1"/>
                </a:solidFill>
              </a:rPr>
              <a:t>California </a:t>
            </a:r>
            <a:r>
              <a:rPr lang="en-US" sz="2000" b="1" dirty="0" smtClean="0">
                <a:solidFill>
                  <a:schemeClr val="bg1"/>
                </a:solidFill>
              </a:rPr>
              <a:t>Region</a:t>
            </a:r>
          </a:p>
        </p:txBody>
      </p:sp>
      <p:sp>
        <p:nvSpPr>
          <p:cNvPr id="17" name="TextBox 16"/>
          <p:cNvSpPr txBox="1"/>
          <p:nvPr/>
        </p:nvSpPr>
        <p:spPr>
          <a:xfrm>
            <a:off x="3220088" y="5161472"/>
            <a:ext cx="2770076" cy="400110"/>
          </a:xfrm>
          <a:prstGeom prst="rect">
            <a:avLst/>
          </a:prstGeom>
          <a:noFill/>
        </p:spPr>
        <p:txBody>
          <a:bodyPr wrap="square" rtlCol="0">
            <a:spAutoFit/>
          </a:bodyPr>
          <a:lstStyle/>
          <a:p>
            <a:pPr algn="ctr"/>
            <a:r>
              <a:rPr lang="en-US" sz="2000" b="1" dirty="0" smtClean="0">
                <a:solidFill>
                  <a:schemeClr val="bg1"/>
                </a:solidFill>
              </a:rPr>
              <a:t>Sacramento</a:t>
            </a:r>
            <a:endParaRPr lang="en-US" sz="2000" b="1" dirty="0" smtClean="0">
              <a:solidFill>
                <a:schemeClr val="bg1"/>
              </a:solidFill>
            </a:endParaRPr>
          </a:p>
        </p:txBody>
      </p:sp>
      <p:sp>
        <p:nvSpPr>
          <p:cNvPr id="18" name="TextBox 17"/>
          <p:cNvSpPr txBox="1"/>
          <p:nvPr/>
        </p:nvSpPr>
        <p:spPr>
          <a:xfrm>
            <a:off x="6054291" y="5155721"/>
            <a:ext cx="2550348" cy="707886"/>
          </a:xfrm>
          <a:prstGeom prst="rect">
            <a:avLst/>
          </a:prstGeom>
          <a:noFill/>
        </p:spPr>
        <p:txBody>
          <a:bodyPr wrap="none" rtlCol="0">
            <a:spAutoFit/>
          </a:bodyPr>
          <a:lstStyle/>
          <a:p>
            <a:r>
              <a:rPr lang="en-US" sz="2000" b="1" dirty="0" smtClean="0">
                <a:solidFill>
                  <a:schemeClr val="bg1"/>
                </a:solidFill>
              </a:rPr>
              <a:t>North Fork Feather,</a:t>
            </a:r>
          </a:p>
          <a:p>
            <a:r>
              <a:rPr lang="en-US" sz="2000" b="1" dirty="0" smtClean="0">
                <a:solidFill>
                  <a:schemeClr val="bg1"/>
                </a:solidFill>
              </a:rPr>
              <a:t>California</a:t>
            </a:r>
            <a:endParaRPr lang="en-US" sz="2000" b="1" dirty="0" smtClean="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09224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82480" y="295752"/>
            <a:ext cx="8305800" cy="643766"/>
          </a:xfrm>
          <a:noFill/>
          <a:ln/>
        </p:spPr>
        <p:txBody>
          <a:bodyPr>
            <a:spAutoFit/>
          </a:bodyPr>
          <a:lstStyle/>
          <a:p>
            <a:r>
              <a:rPr lang="en-US" altLang="en-US" dirty="0" smtClean="0"/>
              <a:t>Documentation and Summaries</a:t>
            </a:r>
            <a:endParaRPr lang="en-US" altLang="en-US" dirty="0"/>
          </a:p>
        </p:txBody>
      </p:sp>
      <p:pic>
        <p:nvPicPr>
          <p:cNvPr id="5122" name="Picture 2"/>
          <p:cNvPicPr>
            <a:picLocks noChangeAspect="1" noChangeArrowheads="1"/>
          </p:cNvPicPr>
          <p:nvPr/>
        </p:nvPicPr>
        <p:blipFill>
          <a:blip r:embed="rId3"/>
          <a:stretch>
            <a:fillRect/>
          </a:stretch>
        </p:blipFill>
        <p:spPr bwMode="auto">
          <a:xfrm>
            <a:off x="4409961" y="1566232"/>
            <a:ext cx="1814524" cy="234297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098" name="Picture 2"/>
          <p:cNvPicPr>
            <a:picLocks noChangeAspect="1" noChangeArrowheads="1"/>
          </p:cNvPicPr>
          <p:nvPr/>
        </p:nvPicPr>
        <p:blipFill>
          <a:blip r:embed="rId4"/>
          <a:stretch>
            <a:fillRect/>
          </a:stretch>
        </p:blipFill>
        <p:spPr bwMode="auto">
          <a:xfrm>
            <a:off x="5732322" y="2375426"/>
            <a:ext cx="1757772" cy="226708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099" name="Picture 3"/>
          <p:cNvPicPr>
            <a:picLocks noChangeAspect="1" noChangeArrowheads="1"/>
          </p:cNvPicPr>
          <p:nvPr/>
        </p:nvPicPr>
        <p:blipFill>
          <a:blip r:embed="rId5"/>
          <a:stretch>
            <a:fillRect/>
          </a:stretch>
        </p:blipFill>
        <p:spPr bwMode="auto">
          <a:xfrm>
            <a:off x="6871901" y="3350384"/>
            <a:ext cx="1778362" cy="229517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 name="TextBox 8"/>
          <p:cNvSpPr txBox="1"/>
          <p:nvPr/>
        </p:nvSpPr>
        <p:spPr>
          <a:xfrm>
            <a:off x="751748" y="993078"/>
            <a:ext cx="1288751" cy="461665"/>
          </a:xfrm>
          <a:prstGeom prst="rect">
            <a:avLst/>
          </a:prstGeom>
          <a:noFill/>
        </p:spPr>
        <p:txBody>
          <a:bodyPr wrap="none" rtlCol="0">
            <a:spAutoFit/>
          </a:bodyPr>
          <a:lstStyle/>
          <a:p>
            <a:r>
              <a:rPr lang="en-US" sz="2400" b="1" dirty="0" smtClean="0">
                <a:solidFill>
                  <a:schemeClr val="bg1"/>
                </a:solidFill>
              </a:rPr>
              <a:t>Tutorial</a:t>
            </a:r>
          </a:p>
        </p:txBody>
      </p:sp>
      <p:sp>
        <p:nvSpPr>
          <p:cNvPr id="10" name="TextBox 9"/>
          <p:cNvSpPr txBox="1"/>
          <p:nvPr/>
        </p:nvSpPr>
        <p:spPr>
          <a:xfrm>
            <a:off x="4522775" y="994999"/>
            <a:ext cx="1588897" cy="461665"/>
          </a:xfrm>
          <a:prstGeom prst="rect">
            <a:avLst/>
          </a:prstGeom>
          <a:noFill/>
        </p:spPr>
        <p:txBody>
          <a:bodyPr wrap="none" rtlCol="0">
            <a:spAutoFit/>
          </a:bodyPr>
          <a:lstStyle/>
          <a:p>
            <a:r>
              <a:rPr lang="en-US" sz="2400" b="1" dirty="0" smtClean="0">
                <a:solidFill>
                  <a:schemeClr val="bg1"/>
                </a:solidFill>
              </a:rPr>
              <a:t>Summary</a:t>
            </a:r>
          </a:p>
        </p:txBody>
      </p:sp>
      <p:pic>
        <p:nvPicPr>
          <p:cNvPr id="11" name="Picture 2"/>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482480" y="1565547"/>
            <a:ext cx="1827288" cy="236024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2" name="Picture 2"/>
          <p:cNvPicPr>
            <a:picLocks noChangeAspect="1" noChangeArrowheads="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1251697" y="2373596"/>
            <a:ext cx="1828800" cy="236048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3" name="Picture 3"/>
          <p:cNvPicPr>
            <a:picLocks noChangeAspect="1" noChangeArrowheads="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2440164" y="3343899"/>
            <a:ext cx="1818614" cy="230814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50690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Sample Summary Report: Sacramento HUC4</a:t>
            </a:r>
            <a:endParaRPr lang="en-US" sz="2800" dirty="0" smtClean="0"/>
          </a:p>
        </p:txBody>
      </p:sp>
      <p:sp>
        <p:nvSpPr>
          <p:cNvPr id="8" name="TextBox 7"/>
          <p:cNvSpPr txBox="1"/>
          <p:nvPr/>
        </p:nvSpPr>
        <p:spPr>
          <a:xfrm>
            <a:off x="349635" y="2037340"/>
            <a:ext cx="928459" cy="400110"/>
          </a:xfrm>
          <a:prstGeom prst="rect">
            <a:avLst/>
          </a:prstGeom>
          <a:noFill/>
        </p:spPr>
        <p:txBody>
          <a:bodyPr wrap="none" rtlCol="0">
            <a:spAutoFit/>
          </a:bodyPr>
          <a:lstStyle/>
          <a:p>
            <a:r>
              <a:rPr lang="en-US" sz="2000" b="1" dirty="0" smtClean="0">
                <a:solidFill>
                  <a:srgbClr val="FFFFFF"/>
                </a:solidFill>
              </a:rPr>
              <a:t>runoff</a:t>
            </a:r>
            <a:endParaRPr lang="en-US" sz="2000" b="1" dirty="0">
              <a:solidFill>
                <a:srgbClr val="FFFFFF"/>
              </a:solidFill>
            </a:endParaRPr>
          </a:p>
        </p:txBody>
      </p:sp>
      <p:sp>
        <p:nvSpPr>
          <p:cNvPr id="9" name="TextBox 8"/>
          <p:cNvSpPr txBox="1"/>
          <p:nvPr/>
        </p:nvSpPr>
        <p:spPr>
          <a:xfrm>
            <a:off x="452174" y="4383909"/>
            <a:ext cx="840144" cy="400110"/>
          </a:xfrm>
          <a:prstGeom prst="rect">
            <a:avLst/>
          </a:prstGeom>
          <a:noFill/>
        </p:spPr>
        <p:txBody>
          <a:bodyPr wrap="none" rtlCol="0">
            <a:spAutoFit/>
          </a:bodyPr>
          <a:lstStyle/>
          <a:p>
            <a:pPr algn="ctr"/>
            <a:r>
              <a:rPr lang="en-US" sz="2000" b="1" dirty="0" smtClean="0">
                <a:solidFill>
                  <a:srgbClr val="FFFFFF"/>
                </a:solidFill>
              </a:rPr>
              <a:t>snow</a:t>
            </a:r>
            <a:endParaRPr lang="en-US" sz="2000" b="1" dirty="0">
              <a:solidFill>
                <a:srgbClr val="FFFFFF"/>
              </a:solidFill>
            </a:endParaRPr>
          </a:p>
        </p:txBody>
      </p:sp>
      <p:pic>
        <p:nvPicPr>
          <p:cNvPr id="7" name="Picture 6"/>
          <p:cNvPicPr>
            <a:picLocks noChangeAspect="1"/>
          </p:cNvPicPr>
          <p:nvPr/>
        </p:nvPicPr>
        <p:blipFill>
          <a:blip r:embed="rId2"/>
          <a:stretch>
            <a:fillRect/>
          </a:stretch>
        </p:blipFill>
        <p:spPr>
          <a:xfrm>
            <a:off x="1689282" y="3579593"/>
            <a:ext cx="6495832" cy="2259420"/>
          </a:xfrm>
          <a:prstGeom prst="rect">
            <a:avLst/>
          </a:prstGeom>
        </p:spPr>
      </p:pic>
      <p:pic>
        <p:nvPicPr>
          <p:cNvPr id="10" name="Picture 9"/>
          <p:cNvPicPr>
            <a:picLocks noChangeAspect="1"/>
          </p:cNvPicPr>
          <p:nvPr/>
        </p:nvPicPr>
        <p:blipFill>
          <a:blip r:embed="rId3"/>
          <a:stretch>
            <a:fillRect/>
          </a:stretch>
        </p:blipFill>
        <p:spPr>
          <a:xfrm>
            <a:off x="1665668" y="1107721"/>
            <a:ext cx="6543060" cy="2269381"/>
          </a:xfrm>
          <a:prstGeom prst="rect">
            <a:avLst/>
          </a:prstGeom>
        </p:spPr>
      </p:pic>
      <p:sp>
        <p:nvSpPr>
          <p:cNvPr id="11" name="TextBox 10"/>
          <p:cNvSpPr txBox="1"/>
          <p:nvPr/>
        </p:nvSpPr>
        <p:spPr>
          <a:xfrm>
            <a:off x="3961370" y="5957011"/>
            <a:ext cx="4242381" cy="400110"/>
          </a:xfrm>
          <a:prstGeom prst="rect">
            <a:avLst/>
          </a:prstGeom>
          <a:noFill/>
        </p:spPr>
        <p:txBody>
          <a:bodyPr wrap="square" rtlCol="0">
            <a:spAutoFit/>
          </a:bodyPr>
          <a:lstStyle/>
          <a:p>
            <a:pPr algn="ctr"/>
            <a:r>
              <a:rPr lang="en-US" sz="2000" dirty="0" smtClean="0">
                <a:solidFill>
                  <a:schemeClr val="bg1"/>
                </a:solidFill>
              </a:rPr>
              <a:t>Mean and </a:t>
            </a:r>
            <a:r>
              <a:rPr lang="en-US" sz="2000" dirty="0" err="1" smtClean="0">
                <a:solidFill>
                  <a:schemeClr val="bg1"/>
                </a:solidFill>
              </a:rPr>
              <a:t>sttdev</a:t>
            </a:r>
            <a:r>
              <a:rPr lang="en-US" sz="2000" dirty="0" smtClean="0">
                <a:solidFill>
                  <a:schemeClr val="bg1"/>
                </a:solidFill>
              </a:rPr>
              <a:t> from 30 models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CMIP5 Global Climate Change Viewer</a:t>
            </a:r>
            <a:br>
              <a:rPr lang="en-US" sz="3400" dirty="0" smtClean="0"/>
            </a:br>
            <a:r>
              <a:rPr lang="en-US" sz="1400" dirty="0" smtClean="0"/>
              <a:t>(http://</a:t>
            </a:r>
            <a:r>
              <a:rPr lang="en-US" sz="1400" dirty="0" err="1" smtClean="0"/>
              <a:t>regclim.coas.oregonstate.edu/gccv</a:t>
            </a:r>
            <a:r>
              <a:rPr lang="en-US" sz="1400" dirty="0" smtClean="0"/>
              <a:t> doi:10.5066/F72J68W0)</a:t>
            </a:r>
            <a:endParaRPr lang="en-US" sz="1400" dirty="0"/>
          </a:p>
        </p:txBody>
      </p:sp>
      <p:sp>
        <p:nvSpPr>
          <p:cNvPr id="9" name="Content Placeholder 8"/>
          <p:cNvSpPr>
            <a:spLocks noGrp="1"/>
          </p:cNvSpPr>
          <p:nvPr>
            <p:ph sz="half" idx="1"/>
          </p:nvPr>
        </p:nvSpPr>
        <p:spPr/>
        <p:txBody>
          <a:bodyPr/>
          <a:lstStyle/>
          <a:p>
            <a:r>
              <a:rPr lang="en-US" altLang="en-US" dirty="0" smtClean="0"/>
              <a:t>26 CMIP5/IPCC models</a:t>
            </a:r>
          </a:p>
          <a:p>
            <a:r>
              <a:rPr lang="en-US" altLang="en-US" dirty="0" smtClean="0"/>
              <a:t>Four RCP scenarios</a:t>
            </a:r>
          </a:p>
          <a:p>
            <a:r>
              <a:rPr lang="en-US" altLang="en-US" dirty="0" smtClean="0"/>
              <a:t>Temperature and precipitation</a:t>
            </a:r>
          </a:p>
          <a:p>
            <a:r>
              <a:rPr lang="en-US" altLang="en-US" dirty="0" smtClean="0"/>
              <a:t>Country averages</a:t>
            </a:r>
          </a:p>
          <a:p>
            <a:r>
              <a:rPr lang="en-US" altLang="en-US" dirty="0" smtClean="0"/>
              <a:t>Observed values for calculating model bias</a:t>
            </a:r>
          </a:p>
          <a:p>
            <a:endParaRPr lang="en-US" dirty="0"/>
          </a:p>
        </p:txBody>
      </p:sp>
      <p:pic>
        <p:nvPicPr>
          <p:cNvPr id="13" name="Content Placeholder 12" descr="gccv.png"/>
          <p:cNvPicPr>
            <a:picLocks noGrp="1" noChangeAspect="1"/>
          </p:cNvPicPr>
          <p:nvPr>
            <p:ph sz="half" idx="2"/>
          </p:nvPr>
        </p:nvPicPr>
        <p:blipFill>
          <a:blip r:embed="rId2"/>
          <a:srcRect t="-12482" b="-12482"/>
          <a:stretch>
            <a:fillRect/>
          </a:stretch>
        </p:blipFill>
        <p:spPr/>
      </p:pic>
      <p:sp>
        <p:nvSpPr>
          <p:cNvPr id="7" name="TextBox 6"/>
          <p:cNvSpPr txBox="1"/>
          <p:nvPr/>
        </p:nvSpPr>
        <p:spPr>
          <a:xfrm>
            <a:off x="6979043" y="6534835"/>
            <a:ext cx="2164957" cy="323165"/>
          </a:xfrm>
          <a:prstGeom prst="rect">
            <a:avLst/>
          </a:prstGeom>
          <a:noFill/>
        </p:spPr>
        <p:txBody>
          <a:bodyPr wrap="none" rtlCol="0">
            <a:spAutoFit/>
          </a:bodyPr>
          <a:lstStyle/>
          <a:p>
            <a:pPr algn="ctr"/>
            <a:r>
              <a:rPr lang="en-US" sz="1500" dirty="0" smtClean="0">
                <a:solidFill>
                  <a:schemeClr val="bg1"/>
                </a:solidFill>
              </a:rPr>
              <a:t>Alder et al., EOS, 2013</a:t>
            </a:r>
            <a:endParaRPr lang="en-US" sz="15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rk-blue-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dark-blue-template</Template>
  <TotalTime>26058</TotalTime>
  <Pages>4</Pages>
  <Words>425</Words>
  <Application>Microsoft Macintosh PowerPoint</Application>
  <PresentationFormat>On-screen Show (4:3)</PresentationFormat>
  <Paragraphs>81</Paragraphs>
  <Slides>10</Slides>
  <Notes>6</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dark-blue-template</vt:lpstr>
      <vt:lpstr>The USGS National  Climate Change Viewer: a model visualization web application</vt:lpstr>
      <vt:lpstr>National Climate Change Viewer (http://www.usgs.gov/climate_landuse/clu_rd/nccv.asp; doi:10.5066/F7W9575T) </vt:lpstr>
      <vt:lpstr>Why is this information important?</vt:lpstr>
      <vt:lpstr>What’s available on the viewer? </vt:lpstr>
      <vt:lpstr>Breaking down the NCCV charts</vt:lpstr>
      <vt:lpstr>Telescoping USGS Hydrologic Units</vt:lpstr>
      <vt:lpstr>Documentation and Summaries</vt:lpstr>
      <vt:lpstr>Sample Summary Report: Sacramento HUC4</vt:lpstr>
      <vt:lpstr>CMIP5 Global Climate Change Viewer (http://regclim.coas.oregonstate.edu/gccv doi:10.5066/F72J68W0)</vt:lpstr>
      <vt:lpstr>How are the NCCV and GCCV  being used?</vt:lpstr>
    </vt:vector>
  </TitlesOfParts>
  <LinksUpToDate>false</LinksUpToDate>
  <SharedDoc>false</SharedDoc>
  <HyperlinkBase>http://www.usgs.gov/visual-id/specs/slides/slide.html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climate model web application</dc:title>
  <dc:subject>Presentation format with USGS Visual Identity</dc:subject>
  <dc:creator>Steve</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Jay Alder</cp:lastModifiedBy>
  <cp:revision>183</cp:revision>
  <cp:lastPrinted>2014-01-31T21:35:21Z</cp:lastPrinted>
  <dcterms:created xsi:type="dcterms:W3CDTF">2014-12-09T18:05:37Z</dcterms:created>
  <dcterms:modified xsi:type="dcterms:W3CDTF">2014-12-10T01:23:05Z</dcterms:modified>
</cp:coreProperties>
</file>